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1"/>
    <p:sldMasterId id="2147483663" r:id="rId2"/>
    <p:sldMasterId id="2147483675" r:id="rId3"/>
  </p:sldMasterIdLst>
  <p:notesMasterIdLst>
    <p:notesMasterId r:id="rId14"/>
  </p:notesMasterIdLst>
  <p:handoutMasterIdLst>
    <p:handoutMasterId r:id="rId15"/>
  </p:handoutMasterIdLst>
  <p:sldIdLst>
    <p:sldId id="325" r:id="rId4"/>
    <p:sldId id="326" r:id="rId5"/>
    <p:sldId id="270" r:id="rId6"/>
    <p:sldId id="303" r:id="rId7"/>
    <p:sldId id="304" r:id="rId8"/>
    <p:sldId id="305" r:id="rId9"/>
    <p:sldId id="306" r:id="rId10"/>
    <p:sldId id="307" r:id="rId11"/>
    <p:sldId id="308" r:id="rId12"/>
    <p:sldId id="309" r:id="rId13"/>
  </p:sldIdLst>
  <p:sldSz cx="9144000" cy="6858000" type="screen4x3"/>
  <p:notesSz cx="7099300" cy="10234613"/>
  <p:defaultTextStyle>
    <a:defPPr>
      <a:defRPr lang="en-A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CCFFFF"/>
    <a:srgbClr val="66FF66"/>
    <a:srgbClr val="0099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aximized">
    <p:restoredLeft sz="18211" autoAdjust="0"/>
    <p:restoredTop sz="94718" autoAdjust="0"/>
  </p:normalViewPr>
  <p:slideViewPr>
    <p:cSldViewPr>
      <p:cViewPr varScale="1">
        <p:scale>
          <a:sx n="97" d="100"/>
          <a:sy n="97" d="100"/>
        </p:scale>
        <p:origin x="-114" y="-2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 smtClean="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 altLang="en-US"/>
              <a:t>Morgan Kaufmann Publishers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CD44A3D0-6F49-487D-9920-F0C76F8E11BB}" type="datetime3">
              <a:rPr lang="en-AU" altLang="en-US"/>
              <a:pPr>
                <a:defRPr/>
              </a:pPr>
              <a:t>27 May, 2020</a:t>
            </a:fld>
            <a:endParaRPr lang="en-AU" alt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 smtClean="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 altLang="en-US"/>
              <a:t>Chapter 3 — Arithmetic for Computers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31DF6FB3-9F2C-4D78-8B5E-9C4FD777B798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5097558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 smtClean="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 altLang="en-US"/>
              <a:t>Morgan Kaufmann Publishers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249A852B-1281-4418-A13B-8F91D3C7C88A}" type="datetime3">
              <a:rPr lang="en-AU" altLang="en-US"/>
              <a:pPr>
                <a:defRPr/>
              </a:pPr>
              <a:t>27 May, 2020</a:t>
            </a:fld>
            <a:endParaRPr lang="en-AU" altLang="en-US"/>
          </a:p>
        </p:txBody>
      </p:sp>
      <p:sp>
        <p:nvSpPr>
          <p:cNvPr id="788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noProof="0" smtClean="0"/>
              <a:t>Click to edit Master text styles</a:t>
            </a:r>
          </a:p>
          <a:p>
            <a:pPr lvl="1"/>
            <a:r>
              <a:rPr lang="en-AU" altLang="en-US" noProof="0" smtClean="0"/>
              <a:t>Second level</a:t>
            </a:r>
          </a:p>
          <a:p>
            <a:pPr lvl="2"/>
            <a:r>
              <a:rPr lang="en-AU" altLang="en-US" noProof="0" smtClean="0"/>
              <a:t>Third level</a:t>
            </a:r>
          </a:p>
          <a:p>
            <a:pPr lvl="3"/>
            <a:r>
              <a:rPr lang="en-AU" altLang="en-US" noProof="0" smtClean="0"/>
              <a:t>Fourth level</a:t>
            </a:r>
          </a:p>
          <a:p>
            <a:pPr lvl="4"/>
            <a:r>
              <a:rPr lang="en-AU" altLang="en-US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 smtClean="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AU" altLang="en-US"/>
              <a:t>Chapter 3 — Arithmetic for Computers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A5A77B6D-F381-4CC3-B92D-30D725D34B8A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564032470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Morgan Kaufmann Publishers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D14D820-04A5-4170-BA99-9E8ACFB80CB2}" type="datetime3">
              <a:rPr lang="en-AU" altLang="en-US">
                <a:latin typeface="Times New Roman" pitchFamily="18" charset="0"/>
              </a:rPr>
              <a:pPr/>
              <a:t>27 May, 2020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7987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Chapter 3 — Arithmetic for Computers</a:t>
            </a:r>
          </a:p>
        </p:txBody>
      </p:sp>
      <p:sp>
        <p:nvSpPr>
          <p:cNvPr id="798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4F23D70B-0FB4-430A-8C9F-F96FFC333805}" type="slidenum">
              <a:rPr lang="en-AU" altLang="en-US">
                <a:latin typeface="Times New Roman" pitchFamily="18" charset="0"/>
              </a:rPr>
              <a:pPr/>
              <a:t>3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798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Morgan Kaufmann Publishers</a:t>
            </a:r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B7D06A9E-CA3E-40EB-814D-2F0C627FDE66}" type="datetime3">
              <a:rPr lang="en-AU" altLang="en-US">
                <a:latin typeface="Times New Roman" pitchFamily="18" charset="0"/>
              </a:rPr>
              <a:pPr/>
              <a:t>27 May, 2020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06500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Chapter 3 — Arithmetic for Computers</a:t>
            </a:r>
          </a:p>
        </p:txBody>
      </p:sp>
      <p:sp>
        <p:nvSpPr>
          <p:cNvPr id="1065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ACF7C636-7C95-4C5F-94A7-CCE35C24D34D}" type="slidenum">
              <a:rPr lang="en-AU" altLang="en-US">
                <a:latin typeface="Times New Roman" pitchFamily="18" charset="0"/>
              </a:rPr>
              <a:pPr/>
              <a:t>4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065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Morgan Kaufmann Publishers</a:t>
            </a:r>
          </a:p>
        </p:txBody>
      </p:sp>
      <p:sp>
        <p:nvSpPr>
          <p:cNvPr id="10752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C8DEC994-FE23-4A68-A902-AB22615847F2}" type="datetime3">
              <a:rPr lang="en-AU" altLang="en-US">
                <a:latin typeface="Times New Roman" pitchFamily="18" charset="0"/>
              </a:rPr>
              <a:pPr/>
              <a:t>27 May, 2020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07524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Chapter 3 — Arithmetic for Computers</a:t>
            </a:r>
          </a:p>
        </p:txBody>
      </p:sp>
      <p:sp>
        <p:nvSpPr>
          <p:cNvPr id="1075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BACB36CC-D252-4DC6-B19D-3957B40E0557}" type="slidenum">
              <a:rPr lang="en-AU" altLang="en-US">
                <a:latin typeface="Times New Roman" pitchFamily="18" charset="0"/>
              </a:rPr>
              <a:pPr/>
              <a:t>5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075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Morgan Kaufmann Publishers</a:t>
            </a:r>
          </a:p>
        </p:txBody>
      </p:sp>
      <p:sp>
        <p:nvSpPr>
          <p:cNvPr id="108547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70CEC41B-81B8-49AC-9A42-0CDB3BB6B6FF}" type="datetime3">
              <a:rPr lang="en-AU" altLang="en-US">
                <a:latin typeface="Times New Roman" pitchFamily="18" charset="0"/>
              </a:rPr>
              <a:pPr/>
              <a:t>27 May, 2020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08548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Chapter 3 — Arithmetic for Computers</a:t>
            </a:r>
          </a:p>
        </p:txBody>
      </p:sp>
      <p:sp>
        <p:nvSpPr>
          <p:cNvPr id="1085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349E189A-CC3E-4CFD-80D7-A5DB3FD48125}" type="slidenum">
              <a:rPr lang="en-AU" altLang="en-US">
                <a:latin typeface="Times New Roman" pitchFamily="18" charset="0"/>
              </a:rPr>
              <a:pPr/>
              <a:t>6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085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5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Morgan Kaufmann Publishers</a:t>
            </a:r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2073D4D7-1BB0-4E9B-BE7F-BBEA97073461}" type="datetime3">
              <a:rPr lang="en-AU" altLang="en-US">
                <a:latin typeface="Times New Roman" pitchFamily="18" charset="0"/>
              </a:rPr>
              <a:pPr/>
              <a:t>27 May, 2020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09572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Chapter 3 — Arithmetic for Computers</a:t>
            </a:r>
          </a:p>
        </p:txBody>
      </p:sp>
      <p:sp>
        <p:nvSpPr>
          <p:cNvPr id="1095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E86FD4B0-0EBB-43C6-B6A7-2CB8C2022D67}" type="slidenum">
              <a:rPr lang="en-AU" altLang="en-US">
                <a:latin typeface="Times New Roman" pitchFamily="18" charset="0"/>
              </a:rPr>
              <a:pPr/>
              <a:t>7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095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Morgan Kaufmann Publishers</a:t>
            </a:r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1581A6CB-1322-42B4-A83E-77A7E71DDF50}" type="datetime3">
              <a:rPr lang="en-AU" altLang="en-US">
                <a:latin typeface="Times New Roman" pitchFamily="18" charset="0"/>
              </a:rPr>
              <a:pPr/>
              <a:t>27 May, 2020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1059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Chapter 3 — Arithmetic for Computers</a:t>
            </a:r>
          </a:p>
        </p:txBody>
      </p:sp>
      <p:sp>
        <p:nvSpPr>
          <p:cNvPr id="1105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6513C2D1-68F6-422D-B6FE-B9752E25B343}" type="slidenum">
              <a:rPr lang="en-AU" altLang="en-US">
                <a:latin typeface="Times New Roman" pitchFamily="18" charset="0"/>
              </a:rPr>
              <a:pPr/>
              <a:t>8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105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Morgan Kaufmann Publishers</a:t>
            </a:r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45CC864-7B8D-4BDA-A750-D7B5C4B6CCCE}" type="datetime3">
              <a:rPr lang="en-AU" altLang="en-US">
                <a:latin typeface="Times New Roman" pitchFamily="18" charset="0"/>
              </a:rPr>
              <a:pPr/>
              <a:t>27 May, 2020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11620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Chapter 3 — Arithmetic for Computers</a:t>
            </a:r>
          </a:p>
        </p:txBody>
      </p:sp>
      <p:sp>
        <p:nvSpPr>
          <p:cNvPr id="1116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F35BD56B-F261-44A3-A669-B75B28131B40}" type="slidenum">
              <a:rPr lang="en-AU" altLang="en-US">
                <a:latin typeface="Times New Roman" pitchFamily="18" charset="0"/>
              </a:rPr>
              <a:pPr/>
              <a:t>9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116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Morgan Kaufmann Publishers</a:t>
            </a:r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4D6BE7AA-F6EF-418D-809F-8F615A2CBFDF}" type="datetime3">
              <a:rPr lang="en-AU" altLang="en-US">
                <a:latin typeface="Times New Roman" pitchFamily="18" charset="0"/>
              </a:rPr>
              <a:pPr/>
              <a:t>27 May, 2020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12644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>
                <a:latin typeface="Times New Roman" pitchFamily="18" charset="0"/>
              </a:rPr>
              <a:t>Chapter 3 — Arithmetic for Computers</a:t>
            </a:r>
          </a:p>
        </p:txBody>
      </p:sp>
      <p:sp>
        <p:nvSpPr>
          <p:cNvPr id="1126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0EE084B8-D477-4A24-9AD5-F254969B4AB5}" type="slidenum">
              <a:rPr lang="en-AU" altLang="en-US">
                <a:latin typeface="Times New Roman" pitchFamily="18" charset="0"/>
              </a:rPr>
              <a:pPr/>
              <a:t>10</a:t>
            </a:fld>
            <a:endParaRPr lang="en-AU" altLang="en-US">
              <a:latin typeface="Times New Roman" pitchFamily="18" charset="0"/>
            </a:endParaRPr>
          </a:p>
        </p:txBody>
      </p:sp>
      <p:sp>
        <p:nvSpPr>
          <p:cNvPr id="1126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7"/>
          <p:cNvSpPr>
            <a:spLocks noChangeArrowheads="1"/>
          </p:cNvSpPr>
          <p:nvPr/>
        </p:nvSpPr>
        <p:spPr bwMode="auto">
          <a:xfrm>
            <a:off x="1619250" y="1125538"/>
            <a:ext cx="28575" cy="573246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5" name="Rectangle 36"/>
          <p:cNvSpPr>
            <a:spLocks noChangeArrowheads="1"/>
          </p:cNvSpPr>
          <p:nvPr/>
        </p:nvSpPr>
        <p:spPr bwMode="auto">
          <a:xfrm>
            <a:off x="1981200" y="1987550"/>
            <a:ext cx="36513" cy="3816350"/>
          </a:xfrm>
          <a:prstGeom prst="rect">
            <a:avLst/>
          </a:prstGeom>
          <a:gradFill rotWithShape="1">
            <a:gsLst>
              <a:gs pos="0">
                <a:schemeClr val="tx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6" name="Rectangle 37"/>
          <p:cNvSpPr>
            <a:spLocks noChangeArrowheads="1"/>
          </p:cNvSpPr>
          <p:nvPr/>
        </p:nvSpPr>
        <p:spPr bwMode="auto">
          <a:xfrm>
            <a:off x="1763713" y="2708275"/>
            <a:ext cx="7380287" cy="73025"/>
          </a:xfrm>
          <a:prstGeom prst="rect">
            <a:avLst/>
          </a:prstGeom>
          <a:gradFill rotWithShape="1">
            <a:gsLst>
              <a:gs pos="0">
                <a:schemeClr val="tx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7" name="Rectangle 38"/>
          <p:cNvSpPr>
            <a:spLocks noChangeArrowheads="1"/>
          </p:cNvSpPr>
          <p:nvPr/>
        </p:nvSpPr>
        <p:spPr bwMode="auto">
          <a:xfrm>
            <a:off x="0" y="0"/>
            <a:ext cx="9144000" cy="112553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pic>
        <p:nvPicPr>
          <p:cNvPr id="8" name="Picture 40" descr="MKP-logo-white-transpar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39725"/>
            <a:ext cx="1360487" cy="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46"/>
          <p:cNvSpPr>
            <a:spLocks noChangeArrowheads="1"/>
          </p:cNvSpPr>
          <p:nvPr/>
        </p:nvSpPr>
        <p:spPr bwMode="auto">
          <a:xfrm>
            <a:off x="0" y="1125538"/>
            <a:ext cx="9144000" cy="1746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10" name="Rectangle 48"/>
          <p:cNvSpPr>
            <a:spLocks noChangeArrowheads="1"/>
          </p:cNvSpPr>
          <p:nvPr/>
        </p:nvSpPr>
        <p:spPr bwMode="auto">
          <a:xfrm>
            <a:off x="1619250" y="549275"/>
            <a:ext cx="28575" cy="57626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pic>
        <p:nvPicPr>
          <p:cNvPr id="11" name="Picture 51" descr="Tit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115888"/>
            <a:ext cx="6424612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52" descr="4th-edi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8813" y="188913"/>
            <a:ext cx="730250" cy="728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9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2409825" y="1844675"/>
            <a:ext cx="5832475" cy="762000"/>
          </a:xfrm>
        </p:spPr>
        <p:txBody>
          <a:bodyPr anchor="t"/>
          <a:lstStyle>
            <a:lvl1pPr>
              <a:defRPr>
                <a:latin typeface="Arial Black" pitchFamily="34" charset="0"/>
              </a:defRPr>
            </a:lvl1pPr>
          </a:lstStyle>
          <a:p>
            <a:pPr lvl="0"/>
            <a:r>
              <a:rPr lang="en-AU" altLang="en-US" noProof="0" smtClean="0"/>
              <a:t>Chapter …</a:t>
            </a:r>
          </a:p>
        </p:txBody>
      </p:sp>
      <p:sp>
        <p:nvSpPr>
          <p:cNvPr id="4199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409825" y="2924175"/>
            <a:ext cx="5832475" cy="579438"/>
          </a:xfrm>
        </p:spPr>
        <p:txBody>
          <a:bodyPr>
            <a:spAutoFit/>
          </a:bodyPr>
          <a:lstStyle>
            <a:lvl1pPr marL="0" indent="0">
              <a:buFont typeface="Wingdings" pitchFamily="2" charset="2"/>
              <a:buNone/>
              <a:defRPr>
                <a:latin typeface="Arial Black" pitchFamily="34" charset="0"/>
              </a:defRPr>
            </a:lvl1pPr>
          </a:lstStyle>
          <a:p>
            <a:pPr lvl="0"/>
            <a:r>
              <a:rPr lang="en-AU" altLang="en-US" noProof="0" smtClean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3681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4B77BADD-07F9-4249-BF20-F40A15840BF3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266887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8163" y="146050"/>
            <a:ext cx="2066925" cy="60912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4213" y="146050"/>
            <a:ext cx="6051550" cy="60912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A5D5CBD9-4312-4021-A8F1-365EA34418BB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413302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5A694F40-87D7-498B-9562-0644BDB78A4B}" type="datetime1">
              <a:rPr lang="en-US"/>
              <a:pPr>
                <a:defRPr/>
              </a:pPr>
              <a:t>5/27/2020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9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2FA492E-DEF4-43C9-9846-04D6CAFCE8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896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EDF70E39-8D4A-400E-9FAB-5546AA3F80EC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56717EE8-21A6-4E16-8741-E8E8BF961D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6611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895D440A-4754-4977-ACE1-E2153C533E58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FF55F87-2289-4AC1-8902-79803F6448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6666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D0885087-4CCC-4326-A9D3-770FC70A31F3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7D0C0FA3-3707-4792-8328-B4E2D9919D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520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lvl1pPr>
              <a:defRPr b="1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7236D89-391C-4A6C-BD9F-5570AA6BD15E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C268B361-68BA-4473-9BCF-5D8B44D4FC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230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F5940823-1AB1-41F7-A2F6-632F1EA6CA69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138CD53C-517A-46DE-9156-2E295E7B1E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9769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4BBF54B7-94CD-4F0E-BA90-0F19EE1368E6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DB5AF11D-C62D-4F10-B24C-CF5469E8E6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08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967C154D-7693-4573-AE08-ABCE14EFE92E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8BC3866C-7E81-4424-9BA6-A6C5F8F5C5D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36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3F5BF10E-D5E2-4010-9CE3-DA95D480A8FD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5860353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 Single Corner Rectangle 5"/>
          <p:cNvSpPr/>
          <p:nvPr/>
        </p:nvSpPr>
        <p:spPr>
          <a:xfrm>
            <a:off x="6400800" y="433388"/>
            <a:ext cx="2324100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BB8B9880-8398-400D-A5AC-7ADD42D2E702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95E6FC65-72CD-4746-8DF4-8CF9BF7B9C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3950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32A9905-F90A-4341-B5C7-0C6FCCC5CF54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F9EC39F9-490C-486C-BFF1-62F7500D6F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8755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37838A00-F493-43B6-BAC3-B3DF8E58E1BE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  <a:extLst/>
          </a:lstStyle>
          <a:p>
            <a:pPr>
              <a:defRPr/>
            </a:pPr>
            <a:fld id="{A1CAA085-8C38-43A3-A188-9B9054CAFF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490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"/>
            <a:ext cx="7772400" cy="838200"/>
          </a:xfrm>
        </p:spPr>
        <p:txBody>
          <a:bodyPr>
            <a:normAutofit/>
          </a:bodyPr>
          <a:lstStyle>
            <a:lvl1pPr algn="l">
              <a:defRPr sz="32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90600"/>
            <a:ext cx="7696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6397625"/>
            <a:ext cx="2895600" cy="365125"/>
          </a:xfrm>
        </p:spPr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smtClean="0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05800" y="6400800"/>
            <a:ext cx="533400" cy="365125"/>
          </a:xfrm>
        </p:spPr>
        <p:txBody>
          <a:bodyPr/>
          <a:lstStyle>
            <a:lvl1pPr algn="ctr" eaLnBrk="0" fontAlgn="base" hangingPunct="0">
              <a:spcBef>
                <a:spcPct val="0"/>
              </a:spcBef>
              <a:spcAft>
                <a:spcPct val="0"/>
              </a:spcAft>
              <a:defRPr sz="1600" smtClean="0">
                <a:latin typeface="Arial" charset="0"/>
              </a:defRPr>
            </a:lvl1pPr>
          </a:lstStyle>
          <a:p>
            <a:pPr>
              <a:defRPr/>
            </a:pPr>
            <a:fld id="{FFBBB84A-B278-4657-AE38-78D1F6F6F4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578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E2540BA7-21E8-436A-8DCF-CE7AD61575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490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AEB9C838-6F53-4D67-8835-6CF29A3354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647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A3533A3D-27D3-4C44-AB31-C230B9C50C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208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19DC9EEF-C08F-4DC5-9E7F-B46FB279F1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513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2BB6845E-8D0A-4812-92D3-0CFE6F76CC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4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E92745EA-0BE0-47DA-88B2-37FAB467EA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58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B893D8E6-75EA-4D63-83EA-F0CD1299D056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66970232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7D569BDC-DE8B-4BE9-A750-B14D2BF935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263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36A4A928-9119-4164-BCAA-762D6BF1BB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869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04F66099-D552-414D-BA0D-D86FAF5058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3769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1pPr>
          </a:lstStyle>
          <a:p>
            <a:pPr>
              <a:defRPr/>
            </a:pPr>
            <a:fld id="{A0468F2E-5AA5-4D46-A3B3-FEE2E06133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820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4CABA44A-E0C1-49B3-BEC5-C62C9C0F7DE3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4175010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4DF7E2FD-817B-4790-BDE0-42EC2FE71D4B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408041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AECBA37D-9554-4950-962F-15BEC9EED592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808756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22AF3410-E696-4BF6-BFE9-55AA837386D4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679674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641554A1-7012-47E8-8306-9D39019EDF60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867368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9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78A12F11-E1E6-4806-9836-410E3AA3280A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620825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6"/>
          <p:cNvSpPr>
            <a:spLocks noChangeArrowheads="1"/>
          </p:cNvSpPr>
          <p:nvPr/>
        </p:nvSpPr>
        <p:spPr bwMode="auto">
          <a:xfrm>
            <a:off x="468313" y="260350"/>
            <a:ext cx="36512" cy="3816350"/>
          </a:xfrm>
          <a:prstGeom prst="rect">
            <a:avLst/>
          </a:prstGeom>
          <a:gradFill rotWithShape="1">
            <a:gsLst>
              <a:gs pos="0">
                <a:schemeClr val="tx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84213" y="146050"/>
            <a:ext cx="8259762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 altLang="en-US" smtClean="0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  <a:p>
            <a:pPr lvl="4"/>
            <a:r>
              <a:rPr lang="en-AU" altLang="en-US" smtClean="0"/>
              <a:t>Fifth level</a:t>
            </a:r>
          </a:p>
        </p:txBody>
      </p:sp>
      <p:sp>
        <p:nvSpPr>
          <p:cNvPr id="40979" name="Rectangle 1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692275" y="6381750"/>
            <a:ext cx="7272338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 b="1" smtClean="0"/>
            </a:lvl1pPr>
          </a:lstStyle>
          <a:p>
            <a:pPr>
              <a:defRPr/>
            </a:pPr>
            <a:r>
              <a:rPr lang="en-AU" altLang="en-US"/>
              <a:t>Chapter 3 — Arithmetic for Computers — </a:t>
            </a:r>
            <a:fld id="{4C20427C-4474-4E26-A3A1-9479C1269A6B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  <p:pic>
        <p:nvPicPr>
          <p:cNvPr id="1030" name="Picture 24" descr="MKP-logo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6308725"/>
            <a:ext cx="1371600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25"/>
          <p:cNvSpPr>
            <a:spLocks noChangeArrowheads="1"/>
          </p:cNvSpPr>
          <p:nvPr/>
        </p:nvSpPr>
        <p:spPr bwMode="auto">
          <a:xfrm>
            <a:off x="250825" y="981075"/>
            <a:ext cx="8569325" cy="71438"/>
          </a:xfrm>
          <a:prstGeom prst="rect">
            <a:avLst/>
          </a:prstGeom>
          <a:gradFill rotWithShape="1">
            <a:gsLst>
              <a:gs pos="0">
                <a:schemeClr val="tx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8613"/>
            <a:ext cx="8532813" cy="6197600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3238" y="4986338"/>
            <a:ext cx="8183562" cy="1050925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55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503238" y="530225"/>
            <a:ext cx="8183562" cy="418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663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 smtClean="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fld id="{A004AE03-F148-4DF7-A2CA-DE312BC3BCA9}" type="datetime1">
              <a:rPr lang="en-US"/>
              <a:pPr>
                <a:defRPr/>
              </a:pPr>
              <a:t>5/27/2020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663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 smtClean="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r>
              <a:rPr lang="en-US"/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663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 smtClean="0">
                <a:solidFill>
                  <a:srgbClr val="E3DED1">
                    <a:shade val="50000"/>
                  </a:srgbClr>
                </a:solidFill>
                <a:latin typeface="Verdana"/>
              </a:defRPr>
            </a:lvl1pPr>
            <a:extLst/>
          </a:lstStyle>
          <a:p>
            <a:pPr>
              <a:defRPr/>
            </a:pPr>
            <a:fld id="{C1E8EE0A-80AD-4A23-BC82-2951ADAA3D3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3600" b="1" kern="1200">
          <a:solidFill>
            <a:srgbClr val="FF8D3E"/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FF8D3E"/>
          </a:solidFill>
          <a:latin typeface="Verdana" pitchFamily="34" charset="0"/>
        </a:defRPr>
      </a:lvl9pPr>
      <a:extLst/>
    </p:titleStyle>
    <p:bodyStyle>
      <a:lvl1pPr marL="265113" indent="-265113" algn="l" rtl="0" fontAlgn="base">
        <a:spcBef>
          <a:spcPts val="250"/>
        </a:spcBef>
        <a:spcAft>
          <a:spcPct val="0"/>
        </a:spcAft>
        <a:buClr>
          <a:schemeClr val="accent1"/>
        </a:buClr>
        <a:buSzPct val="80000"/>
        <a:buFont typeface="Wingdings 2" pitchFamily="18" charset="2"/>
        <a:buChar char="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00025" algn="l" rtl="0" fontAlgn="base">
        <a:spcBef>
          <a:spcPts val="250"/>
        </a:spcBef>
        <a:spcAft>
          <a:spcPct val="0"/>
        </a:spcAft>
        <a:buClr>
          <a:schemeClr val="accent1"/>
        </a:buClr>
        <a:buSzPct val="100000"/>
        <a:buFont typeface="Verdana" pitchFamily="34" charset="0"/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5813" indent="-182563" algn="l" rtl="0" fontAlgn="base">
        <a:spcBef>
          <a:spcPts val="250"/>
        </a:spcBef>
        <a:spcAft>
          <a:spcPct val="0"/>
        </a:spcAft>
        <a:buClr>
          <a:srgbClr val="ED3742"/>
        </a:buClr>
        <a:buSzPct val="100000"/>
        <a:buFont typeface="Wingdings 2" pitchFamily="18" charset="2"/>
        <a:buChar char="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3938" indent="-182563" algn="l" rtl="0" fontAlgn="base">
        <a:spcBef>
          <a:spcPts val="225"/>
        </a:spcBef>
        <a:spcAft>
          <a:spcPct val="0"/>
        </a:spcAft>
        <a:buClr>
          <a:srgbClr val="ED3742"/>
        </a:buClr>
        <a:buSzPct val="112000"/>
        <a:buFont typeface="Verdana" pitchFamily="34" charset="0"/>
        <a:buChar char="◦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79525" indent="-182563" algn="l" rtl="0" fontAlgn="base">
        <a:spcBef>
          <a:spcPts val="250"/>
        </a:spcBef>
        <a:spcAft>
          <a:spcPct val="0"/>
        </a:spcAft>
        <a:buClr>
          <a:srgbClr val="4A85BF"/>
        </a:buClr>
        <a:buSzPct val="100000"/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r>
              <a:rPr lang="en-US"/>
              <a:t>Computer Architecture- Fall 11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8813" y="6403975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600" smtClean="0">
                <a:solidFill>
                  <a:srgbClr val="1F497D">
                    <a:lumMod val="50000"/>
                  </a:srgbClr>
                </a:solidFill>
                <a:latin typeface="Calibri"/>
              </a:defRPr>
            </a:lvl1pPr>
          </a:lstStyle>
          <a:p>
            <a:pPr>
              <a:defRPr/>
            </a:pPr>
            <a:fld id="{B8DD5596-59AF-4D21-9A1F-4E100763EF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7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7" Type="http://schemas.openxmlformats.org/officeDocument/2006/relationships/image" Target="../media/image9.png"/><Relationship Id="rId2" Type="http://schemas.microsoft.com/office/2007/relationships/media" Target="../media/media2.wm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2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7" Type="http://schemas.openxmlformats.org/officeDocument/2006/relationships/image" Target="../media/image9.png"/><Relationship Id="rId2" Type="http://schemas.microsoft.com/office/2007/relationships/media" Target="../media/media7.wma"/><Relationship Id="rId1" Type="http://schemas.openxmlformats.org/officeDocument/2006/relationships/tags" Target="../tags/tag4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5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6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C4E1F2"/>
            </a:gs>
            <a:gs pos="64999">
              <a:srgbClr val="F0EBD5"/>
            </a:gs>
            <a:gs pos="100000">
              <a:srgbClr val="D1C39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9300"/>
            <a:ext cx="8229600" cy="1254125"/>
          </a:xfrm>
        </p:spPr>
        <p:txBody>
          <a:bodyPr lIns="0" tIns="0">
            <a:normAutofit fontScale="90000"/>
          </a:bodyPr>
          <a:lstStyle/>
          <a:p>
            <a:pPr algn="ctr"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Computer Architecture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7651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250" y="611188"/>
            <a:ext cx="1333500" cy="1370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2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27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altLang="en-US" sz="2400" b="1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altLang="en-US" b="1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farbeh@aut.ac.ir</a:t>
            </a:r>
            <a:endParaRPr lang="fa-IR" altLang="en-US" b="1">
              <a:solidFill>
                <a:srgbClr val="000000"/>
              </a:solidFill>
              <a:latin typeface="Calibri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00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altLang="en-US" sz="2000">
                <a:solidFill>
                  <a:srgbClr val="000000"/>
                </a:solidFill>
                <a:latin typeface="Calibri" pitchFamily="34" charset="0"/>
                <a:cs typeface="B Titr" pitchFamily="2" charset="-78"/>
              </a:rPr>
              <a:t>Amirkabir University of Technology</a:t>
            </a:r>
          </a:p>
          <a:p>
            <a:pPr algn="ctr" eaLnBrk="1" hangingPunct="1">
              <a:lnSpc>
                <a:spcPct val="150000"/>
              </a:lnSpc>
            </a:pPr>
            <a:endParaRPr lang="en-US" altLang="en-US" sz="2000">
              <a:solidFill>
                <a:srgbClr val="000000"/>
              </a:solidFill>
              <a:latin typeface="Calibri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221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/>
              <a:t>Chapter 3 — Arithmetic for Computers — </a:t>
            </a:r>
            <a:fld id="{C3CC3235-9BE8-480A-BDBE-9F2F86C89682}" type="slidenum">
              <a:rPr lang="en-AU" altLang="en-US"/>
              <a:pPr/>
              <a:t>10</a:t>
            </a:fld>
            <a:endParaRPr lang="en-AU" altLang="en-US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FP Arithmetic Hardware</a:t>
            </a:r>
            <a:endParaRPr lang="en-AU" altLang="en-US" smtClean="0"/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FP multiplier is of similar complexity to FP adder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 smtClean="0"/>
              <a:t>But uses a multiplier for </a:t>
            </a:r>
            <a:r>
              <a:rPr lang="en-US" altLang="en-US" dirty="0" err="1" smtClean="0"/>
              <a:t>significands</a:t>
            </a:r>
            <a:r>
              <a:rPr lang="en-US" altLang="en-US" dirty="0" smtClean="0"/>
              <a:t> instead of an adder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FP arithmetic hardware usually does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 smtClean="0"/>
              <a:t>Addition, subtraction, multiplication, division, reciprocal, square-root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 smtClean="0"/>
              <a:t>FP </a:t>
            </a:r>
            <a:r>
              <a:rPr lang="en-US" altLang="en-US" dirty="0" smtClean="0">
                <a:sym typeface="Symbol" pitchFamily="18" charset="2"/>
              </a:rPr>
              <a:t> integer conversion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Operations usually takes several cycles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 smtClean="0"/>
              <a:t>Can be pipelined</a:t>
            </a:r>
            <a:endParaRPr lang="en-AU" altLang="en-US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8738"/>
    </mc:Choice>
    <mc:Fallback>
      <p:transition spd="slow" advTm="418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4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24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24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24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24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24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24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838200"/>
          </a:xfrm>
        </p:spPr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Copyright Notice</a:t>
            </a:r>
          </a:p>
        </p:txBody>
      </p:sp>
      <p:sp>
        <p:nvSpPr>
          <p:cNvPr id="28675" name="Slide Number Placeholder 7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E825B4A1-582A-4C2D-B32D-7F5055158896}" type="slidenum">
              <a:rPr lang="en-US" altLang="en-US">
                <a:solidFill>
                  <a:srgbClr val="10253F"/>
                </a:solidFill>
              </a:rPr>
              <a:pPr/>
              <a:t>2</a:t>
            </a:fld>
            <a:endParaRPr lang="en-US" altLang="en-US">
              <a:solidFill>
                <a:srgbClr val="10253F"/>
              </a:solidFill>
            </a:endParaRPr>
          </a:p>
        </p:txBody>
      </p:sp>
      <p:pic>
        <p:nvPicPr>
          <p:cNvPr id="28676" name="Picture 2" descr="I:\Univ\SUTlogo\HF2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3175" y="6673850"/>
            <a:ext cx="231775" cy="15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7" name="TextBox 6"/>
          <p:cNvSpPr txBox="1">
            <a:spLocks noChangeArrowheads="1"/>
          </p:cNvSpPr>
          <p:nvPr/>
        </p:nvSpPr>
        <p:spPr bwMode="auto">
          <a:xfrm>
            <a:off x="2482850" y="6435725"/>
            <a:ext cx="41783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en-US" sz="1400">
                <a:solidFill>
                  <a:srgbClr val="000000"/>
                </a:solidFill>
                <a:latin typeface="Calibri" pitchFamily="34" charset="0"/>
              </a:rPr>
              <a:t>Computer Architecture, Spring 2020, AUT, Tehran, Iran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1143000"/>
            <a:ext cx="8275638" cy="48323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Organization and Design: The Hardware/Software Interface,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David A. Patterson, John L. Hennessy, MK pub., 2014</a:t>
            </a:r>
          </a:p>
          <a:p>
            <a:pPr marL="914400" lvl="1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Chapter 3: Arithmetic for Computers</a:t>
            </a:r>
          </a:p>
          <a:p>
            <a:pPr marL="914400" lvl="1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914400" lvl="1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Tm="7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AU" altLang="en-US" smtClean="0">
                <a:solidFill>
                  <a:schemeClr val="tx1"/>
                </a:solidFill>
              </a:rPr>
              <a:t>Chapter 3</a:t>
            </a:r>
          </a:p>
        </p:txBody>
      </p:sp>
      <p:sp>
        <p:nvSpPr>
          <p:cNvPr id="29699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AU" altLang="en-US" smtClean="0"/>
              <a:t>Arithmetic for Computers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357"/>
    </mc:Choice>
    <mc:Fallback>
      <p:transition spd="slow" advTm="653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/>
              <a:t>Chapter 3 — Arithmetic for Computers — </a:t>
            </a:r>
            <a:fld id="{C6C06BEC-8473-4186-A954-EEDCB3629341}" type="slidenum">
              <a:rPr lang="en-AU" altLang="en-US"/>
              <a:pPr/>
              <a:t>4</a:t>
            </a:fld>
            <a:endParaRPr lang="en-AU" altLang="en-US"/>
          </a:p>
        </p:txBody>
      </p:sp>
      <p:sp>
        <p:nvSpPr>
          <p:cNvPr id="56323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Floating-Point Addition</a:t>
            </a:r>
            <a:endParaRPr lang="en-AU" altLang="en-US" smtClean="0"/>
          </a:p>
        </p:txBody>
      </p:sp>
      <p:sp>
        <p:nvSpPr>
          <p:cNvPr id="56324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Consider a 4-digit decimal example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9.999 × 10</a:t>
            </a:r>
            <a:r>
              <a:rPr lang="en-US" altLang="en-US" sz="2400" baseline="30000" dirty="0" smtClean="0"/>
              <a:t>1</a:t>
            </a:r>
            <a:r>
              <a:rPr lang="en-US" altLang="en-US" sz="2400" dirty="0" smtClean="0"/>
              <a:t> + 1.610 × 10</a:t>
            </a:r>
            <a:r>
              <a:rPr lang="en-US" altLang="en-US" sz="2400" baseline="30000" dirty="0" smtClean="0"/>
              <a:t>–1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1. Align decimal points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Shift number with smaller exponent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9.999 × 10</a:t>
            </a:r>
            <a:r>
              <a:rPr lang="en-US" altLang="en-US" sz="2400" baseline="30000" dirty="0" smtClean="0"/>
              <a:t>1</a:t>
            </a:r>
            <a:r>
              <a:rPr lang="en-US" altLang="en-US" sz="2400" dirty="0" smtClean="0"/>
              <a:t> + 0.016 × 10</a:t>
            </a:r>
            <a:r>
              <a:rPr lang="en-US" altLang="en-US" sz="2400" baseline="30000" dirty="0" smtClean="0"/>
              <a:t>1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2. Add </a:t>
            </a:r>
            <a:r>
              <a:rPr lang="en-US" altLang="en-US" sz="2800" dirty="0" err="1" smtClean="0"/>
              <a:t>significands</a:t>
            </a:r>
            <a:endParaRPr lang="en-US" altLang="en-US" sz="2800" dirty="0" smtClean="0"/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9.999 × 10</a:t>
            </a:r>
            <a:r>
              <a:rPr lang="en-US" altLang="en-US" sz="2400" baseline="30000" dirty="0" smtClean="0"/>
              <a:t>1</a:t>
            </a:r>
            <a:r>
              <a:rPr lang="en-US" altLang="en-US" sz="2400" dirty="0" smtClean="0"/>
              <a:t> + 0.016 × 10</a:t>
            </a:r>
            <a:r>
              <a:rPr lang="en-US" altLang="en-US" sz="2400" baseline="30000" dirty="0" smtClean="0"/>
              <a:t>1</a:t>
            </a:r>
            <a:r>
              <a:rPr lang="en-US" altLang="en-US" sz="2400" dirty="0" smtClean="0"/>
              <a:t> = 10.015 × 10</a:t>
            </a:r>
            <a:r>
              <a:rPr lang="en-US" altLang="en-US" sz="2400" baseline="30000" dirty="0" smtClean="0"/>
              <a:t>1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3. Normalize result &amp; check for over/</a:t>
            </a:r>
            <a:r>
              <a:rPr lang="en-US" altLang="en-US" sz="2800" dirty="0" smtClean="0">
                <a:solidFill>
                  <a:srgbClr val="FF0000"/>
                </a:solidFill>
              </a:rPr>
              <a:t>under</a:t>
            </a:r>
            <a:r>
              <a:rPr lang="en-US" altLang="en-US" sz="2800" dirty="0" smtClean="0"/>
              <a:t>flow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1.0015 × 10</a:t>
            </a:r>
            <a:r>
              <a:rPr lang="en-US" altLang="en-US" sz="2400" baseline="30000" dirty="0" smtClean="0"/>
              <a:t>2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4. Round and renormalize if necessary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1.002 × 10</a:t>
            </a:r>
            <a:r>
              <a:rPr lang="en-US" altLang="en-US" sz="2400" baseline="30000" dirty="0" smtClean="0"/>
              <a:t>2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6392"/>
    </mc:Choice>
    <mc:Fallback>
      <p:transition spd="slow" advTm="956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6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3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63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63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63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63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63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63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63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/>
              <a:t>Chapter 3 — Arithmetic for Computers — </a:t>
            </a:r>
            <a:fld id="{252ECAC8-66E6-4C86-AF6B-D8ABF6BEE0F0}" type="slidenum">
              <a:rPr lang="en-AU" altLang="en-US"/>
              <a:pPr/>
              <a:t>5</a:t>
            </a:fld>
            <a:endParaRPr lang="en-AU" altLang="en-US"/>
          </a:p>
        </p:txBody>
      </p:sp>
      <p:sp>
        <p:nvSpPr>
          <p:cNvPr id="57347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Floating-Point Addition</a:t>
            </a:r>
            <a:endParaRPr lang="en-AU" altLang="en-US" smtClean="0"/>
          </a:p>
        </p:txBody>
      </p:sp>
      <p:sp>
        <p:nvSpPr>
          <p:cNvPr id="57348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Now consider a 4-digit binary example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1.000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 × 2</a:t>
            </a:r>
            <a:r>
              <a:rPr lang="en-US" altLang="en-US" sz="2400" baseline="30000" dirty="0" smtClean="0"/>
              <a:t>–1</a:t>
            </a:r>
            <a:r>
              <a:rPr lang="en-US" altLang="en-US" sz="2400" dirty="0" smtClean="0"/>
              <a:t> + –1.110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 × 2</a:t>
            </a:r>
            <a:r>
              <a:rPr lang="en-US" altLang="en-US" sz="2400" baseline="30000" dirty="0" smtClean="0"/>
              <a:t>–2</a:t>
            </a:r>
            <a:r>
              <a:rPr lang="en-US" altLang="en-US" sz="2400" dirty="0" smtClean="0"/>
              <a:t> (0.5 + –0.4375)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1. Align binary points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Shift number with smaller exponent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1.000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 × 2</a:t>
            </a:r>
            <a:r>
              <a:rPr lang="en-US" altLang="en-US" sz="2400" baseline="30000" dirty="0" smtClean="0"/>
              <a:t>–1</a:t>
            </a:r>
            <a:r>
              <a:rPr lang="en-US" altLang="en-US" sz="2400" dirty="0" smtClean="0"/>
              <a:t> + –0.111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 × 2</a:t>
            </a:r>
            <a:r>
              <a:rPr lang="en-US" altLang="en-US" sz="2400" baseline="30000" dirty="0" smtClean="0"/>
              <a:t>–1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2. Add </a:t>
            </a:r>
            <a:r>
              <a:rPr lang="en-US" altLang="en-US" sz="2800" dirty="0" err="1" smtClean="0"/>
              <a:t>significands</a:t>
            </a:r>
            <a:endParaRPr lang="en-US" altLang="en-US" sz="2800" dirty="0" smtClean="0"/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1.000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 × 2</a:t>
            </a:r>
            <a:r>
              <a:rPr lang="en-US" altLang="en-US" sz="2400" baseline="30000" dirty="0" smtClean="0"/>
              <a:t>–1</a:t>
            </a:r>
            <a:r>
              <a:rPr lang="en-US" altLang="en-US" sz="2400" dirty="0" smtClean="0"/>
              <a:t> + –0.111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 × 2</a:t>
            </a:r>
            <a:r>
              <a:rPr lang="en-US" altLang="en-US" sz="2400" baseline="30000" dirty="0" smtClean="0"/>
              <a:t>–</a:t>
            </a:r>
            <a:r>
              <a:rPr lang="en-US" altLang="en-US" sz="2400" dirty="0" smtClean="0"/>
              <a:t>1 = 0.001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 × 2</a:t>
            </a:r>
            <a:r>
              <a:rPr lang="en-US" altLang="en-US" sz="2400" baseline="30000" dirty="0" smtClean="0"/>
              <a:t>–1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3. Normalize result &amp; check for over/underflow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1.000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 × 2</a:t>
            </a:r>
            <a:r>
              <a:rPr lang="en-US" altLang="en-US" sz="2400" baseline="30000" dirty="0" smtClean="0"/>
              <a:t>–4</a:t>
            </a:r>
            <a:r>
              <a:rPr lang="en-US" altLang="en-US" sz="2400" dirty="0" smtClean="0"/>
              <a:t>, with no over/underflow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4. Round and renormalize if necessary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smtClean="0"/>
              <a:t>1.000</a:t>
            </a:r>
            <a:r>
              <a:rPr lang="en-US" altLang="en-US" sz="2400" baseline="-25000" dirty="0" smtClean="0"/>
              <a:t>2</a:t>
            </a:r>
            <a:r>
              <a:rPr lang="en-US" altLang="en-US" sz="2400" dirty="0" smtClean="0"/>
              <a:t> × 2</a:t>
            </a:r>
            <a:r>
              <a:rPr lang="en-US" altLang="en-US" sz="2400" baseline="30000" dirty="0" smtClean="0"/>
              <a:t>–4</a:t>
            </a:r>
            <a:r>
              <a:rPr lang="en-US" altLang="en-US" sz="2400" dirty="0" smtClean="0"/>
              <a:t> (no change)  = 0.0625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544"/>
    </mc:Choice>
    <mc:Fallback>
      <p:transition spd="slow" advTm="330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3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73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73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73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3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73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73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73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73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73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/>
              <a:t>Chapter 3 — Arithmetic for Computers — </a:t>
            </a:r>
            <a:fld id="{BB64A7DB-A7D0-40EC-B5D0-EBC241E98319}" type="slidenum">
              <a:rPr lang="en-AU" altLang="en-US"/>
              <a:pPr/>
              <a:t>6</a:t>
            </a:fld>
            <a:endParaRPr lang="en-AU" altLang="en-US"/>
          </a:p>
        </p:txBody>
      </p:sp>
      <p:sp>
        <p:nvSpPr>
          <p:cNvPr id="583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FP Adder Hardware</a:t>
            </a:r>
            <a:endParaRPr lang="en-AU" altLang="en-US" smtClean="0"/>
          </a:p>
        </p:txBody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Much more complex than integer adder</a:t>
            </a:r>
          </a:p>
          <a:p>
            <a:pPr eaLnBrk="1" hangingPunct="1"/>
            <a:r>
              <a:rPr lang="en-US" altLang="en-US" dirty="0" smtClean="0"/>
              <a:t>Doing it in one clock cycle would take too long</a:t>
            </a:r>
          </a:p>
          <a:p>
            <a:pPr lvl="1" eaLnBrk="1" hangingPunct="1"/>
            <a:r>
              <a:rPr lang="en-US" altLang="en-US" dirty="0" smtClean="0"/>
              <a:t>Much longer than integer operations</a:t>
            </a:r>
          </a:p>
          <a:p>
            <a:pPr lvl="1" eaLnBrk="1" hangingPunct="1"/>
            <a:r>
              <a:rPr lang="en-US" altLang="en-US" dirty="0" smtClean="0"/>
              <a:t>Slower clock would penalize all instructions</a:t>
            </a:r>
          </a:p>
          <a:p>
            <a:pPr eaLnBrk="1" hangingPunct="1"/>
            <a:r>
              <a:rPr lang="en-US" altLang="en-US" dirty="0" smtClean="0"/>
              <a:t>FP adder usually takes several cycles</a:t>
            </a:r>
          </a:p>
          <a:p>
            <a:pPr lvl="1" eaLnBrk="1" hangingPunct="1"/>
            <a:r>
              <a:rPr lang="en-US" altLang="en-US" dirty="0" smtClean="0"/>
              <a:t>Can be pipelined</a:t>
            </a:r>
            <a:endParaRPr lang="en-AU" altLang="en-US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409"/>
    </mc:Choice>
    <mc:Fallback>
      <p:transition spd="slow" advTm="146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8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83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3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83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83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/>
              <a:t>Chapter 3 — Arithmetic for Computers — </a:t>
            </a:r>
            <a:fld id="{BE2849C5-1E9F-4266-ABCC-00BDFA570956}" type="slidenum">
              <a:rPr lang="en-AU" altLang="en-US"/>
              <a:pPr/>
              <a:t>7</a:t>
            </a:fld>
            <a:endParaRPr lang="en-AU" altLang="en-US"/>
          </a:p>
        </p:txBody>
      </p:sp>
      <p:pic>
        <p:nvPicPr>
          <p:cNvPr id="59395" name="Picture 14" descr="f03-16-P37449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13" y="1268413"/>
            <a:ext cx="5214937" cy="505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39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FP Adder Hardware</a:t>
            </a:r>
            <a:endParaRPr lang="en-AU" altLang="en-US" smtClean="0"/>
          </a:p>
        </p:txBody>
      </p:sp>
      <p:sp>
        <p:nvSpPr>
          <p:cNvPr id="59397" name="AutoShape 4"/>
          <p:cNvSpPr>
            <a:spLocks/>
          </p:cNvSpPr>
          <p:nvPr/>
        </p:nvSpPr>
        <p:spPr bwMode="auto">
          <a:xfrm>
            <a:off x="6588125" y="1844675"/>
            <a:ext cx="144463" cy="1800225"/>
          </a:xfrm>
          <a:prstGeom prst="rightBrace">
            <a:avLst>
              <a:gd name="adj1" fmla="val 103846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59398" name="AutoShape 5"/>
          <p:cNvSpPr>
            <a:spLocks/>
          </p:cNvSpPr>
          <p:nvPr/>
        </p:nvSpPr>
        <p:spPr bwMode="auto">
          <a:xfrm>
            <a:off x="6588125" y="3716338"/>
            <a:ext cx="144463" cy="792162"/>
          </a:xfrm>
          <a:prstGeom prst="rightBrace">
            <a:avLst>
              <a:gd name="adj1" fmla="val 45696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59399" name="AutoShape 6"/>
          <p:cNvSpPr>
            <a:spLocks/>
          </p:cNvSpPr>
          <p:nvPr/>
        </p:nvSpPr>
        <p:spPr bwMode="auto">
          <a:xfrm>
            <a:off x="6588125" y="4795838"/>
            <a:ext cx="144463" cy="576262"/>
          </a:xfrm>
          <a:prstGeom prst="rightBrace">
            <a:avLst>
              <a:gd name="adj1" fmla="val 33242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59400" name="AutoShape 7"/>
          <p:cNvSpPr>
            <a:spLocks/>
          </p:cNvSpPr>
          <p:nvPr/>
        </p:nvSpPr>
        <p:spPr bwMode="auto">
          <a:xfrm>
            <a:off x="6588125" y="5445125"/>
            <a:ext cx="144463" cy="576263"/>
          </a:xfrm>
          <a:prstGeom prst="rightBrace">
            <a:avLst>
              <a:gd name="adj1" fmla="val 33242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59401" name="Text Box 8"/>
          <p:cNvSpPr txBox="1">
            <a:spLocks noChangeArrowheads="1"/>
          </p:cNvSpPr>
          <p:nvPr/>
        </p:nvSpPr>
        <p:spPr bwMode="auto">
          <a:xfrm>
            <a:off x="6877050" y="2568575"/>
            <a:ext cx="781050" cy="3460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0"/>
              <a:t>Step 1</a:t>
            </a:r>
            <a:endParaRPr lang="en-AU" altLang="en-US" sz="1600"/>
          </a:p>
        </p:txBody>
      </p:sp>
      <p:sp>
        <p:nvSpPr>
          <p:cNvPr id="59402" name="Text Box 9"/>
          <p:cNvSpPr txBox="1">
            <a:spLocks noChangeArrowheads="1"/>
          </p:cNvSpPr>
          <p:nvPr/>
        </p:nvSpPr>
        <p:spPr bwMode="auto">
          <a:xfrm>
            <a:off x="6877050" y="3937000"/>
            <a:ext cx="781050" cy="3460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0"/>
              <a:t>Step 2</a:t>
            </a:r>
            <a:endParaRPr lang="en-AU" altLang="en-US" sz="1600"/>
          </a:p>
        </p:txBody>
      </p:sp>
      <p:sp>
        <p:nvSpPr>
          <p:cNvPr id="59403" name="Text Box 10"/>
          <p:cNvSpPr txBox="1">
            <a:spLocks noChangeArrowheads="1"/>
          </p:cNvSpPr>
          <p:nvPr/>
        </p:nvSpPr>
        <p:spPr bwMode="auto">
          <a:xfrm>
            <a:off x="6877050" y="4873625"/>
            <a:ext cx="781050" cy="3460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0"/>
              <a:t>Step 3</a:t>
            </a:r>
            <a:endParaRPr lang="en-AU" altLang="en-US" sz="1600"/>
          </a:p>
        </p:txBody>
      </p:sp>
      <p:sp>
        <p:nvSpPr>
          <p:cNvPr id="59404" name="Text Box 11"/>
          <p:cNvSpPr txBox="1">
            <a:spLocks noChangeArrowheads="1"/>
          </p:cNvSpPr>
          <p:nvPr/>
        </p:nvSpPr>
        <p:spPr bwMode="auto">
          <a:xfrm>
            <a:off x="6877050" y="5521325"/>
            <a:ext cx="781050" cy="3460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0"/>
              <a:t>Step 4</a:t>
            </a:r>
            <a:endParaRPr lang="en-AU" altLang="en-US" sz="1600"/>
          </a:p>
        </p:txBody>
      </p:sp>
      <p:sp>
        <p:nvSpPr>
          <p:cNvPr id="59405" name="AutoShape 12"/>
          <p:cNvSpPr>
            <a:spLocks noChangeArrowheads="1"/>
          </p:cNvSpPr>
          <p:nvPr/>
        </p:nvSpPr>
        <p:spPr bwMode="auto">
          <a:xfrm rot="10800000">
            <a:off x="7740650" y="4940300"/>
            <a:ext cx="288925" cy="792163"/>
          </a:xfrm>
          <a:prstGeom prst="curvedRightArrow">
            <a:avLst>
              <a:gd name="adj1" fmla="val 54835"/>
              <a:gd name="adj2" fmla="val 109670"/>
              <a:gd name="adj3" fmla="val 3333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1547664" y="1844675"/>
            <a:ext cx="1080120" cy="432197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1700064" y="2445147"/>
            <a:ext cx="711696" cy="432197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3275856" y="2708920"/>
            <a:ext cx="1800200" cy="540197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3384823" y="3794125"/>
            <a:ext cx="1537692" cy="540197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2185788" y="4835078"/>
            <a:ext cx="2170187" cy="540197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2338189" y="4509120"/>
            <a:ext cx="793651" cy="270098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2699792" y="5517232"/>
            <a:ext cx="1520551" cy="30797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1160"/>
    </mc:Choice>
    <mc:Fallback>
      <p:transition spd="slow" advTm="831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/>
              <a:t>Chapter 3 — Arithmetic for Computers — </a:t>
            </a:r>
            <a:fld id="{BEF648E1-C8EB-4ED8-B6B0-DFD1946AE1B0}" type="slidenum">
              <a:rPr lang="en-AU" altLang="en-US"/>
              <a:pPr/>
              <a:t>8</a:t>
            </a:fld>
            <a:endParaRPr lang="en-AU" altLang="en-US"/>
          </a:p>
        </p:txBody>
      </p:sp>
      <p:sp>
        <p:nvSpPr>
          <p:cNvPr id="6041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Floating-Point Multiplication</a:t>
            </a:r>
            <a:endParaRPr lang="en-AU" altLang="en-US" smtClean="0"/>
          </a:p>
        </p:txBody>
      </p:sp>
      <p:sp>
        <p:nvSpPr>
          <p:cNvPr id="60420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Consider a 4-digit decimal example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1.110 × 10</a:t>
            </a:r>
            <a:r>
              <a:rPr lang="en-US" altLang="en-US" sz="2000" baseline="30000" dirty="0" smtClean="0"/>
              <a:t>10</a:t>
            </a:r>
            <a:r>
              <a:rPr lang="en-US" altLang="en-US" sz="2000" dirty="0" smtClean="0"/>
              <a:t> × 9.200 × 10</a:t>
            </a:r>
            <a:r>
              <a:rPr lang="en-US" altLang="en-US" sz="2000" baseline="30000" dirty="0" smtClean="0"/>
              <a:t>–5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1. Add exponents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For biased exponents, subtract bias from sum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New exponent = 10 + –5 = 5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2. Multiply </a:t>
            </a:r>
            <a:r>
              <a:rPr lang="en-US" altLang="en-US" sz="2400" dirty="0" err="1" smtClean="0"/>
              <a:t>significands</a:t>
            </a:r>
            <a:endParaRPr lang="en-US" altLang="en-US" sz="2400" dirty="0" smtClean="0"/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1.110 × 9.200 = 10.212  </a:t>
            </a:r>
            <a:r>
              <a:rPr lang="en-US" altLang="en-US" sz="2000" dirty="0" smtClean="0">
                <a:sym typeface="Symbol" pitchFamily="18" charset="2"/>
              </a:rPr>
              <a:t>  10.212 </a:t>
            </a:r>
            <a:r>
              <a:rPr lang="en-US" altLang="en-US" sz="2000" dirty="0" smtClean="0"/>
              <a:t>× 10</a:t>
            </a:r>
            <a:r>
              <a:rPr lang="en-US" altLang="en-US" sz="2000" baseline="30000" dirty="0" smtClean="0"/>
              <a:t>5</a:t>
            </a:r>
            <a:endParaRPr lang="en-US" altLang="en-US" sz="2000" baseline="30000" dirty="0" smtClean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3. Normalize result &amp; check for over/underflow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1.0212 × 10</a:t>
            </a:r>
            <a:r>
              <a:rPr lang="en-US" altLang="en-US" sz="2000" baseline="30000" dirty="0" smtClean="0"/>
              <a:t>6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4. Round and renormalize if necessary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1.021 × 10</a:t>
            </a:r>
            <a:r>
              <a:rPr lang="en-US" altLang="en-US" sz="2000" baseline="30000" dirty="0" smtClean="0"/>
              <a:t>6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5. Determine sign of result from signs of operands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+1.021 × 10</a:t>
            </a:r>
            <a:r>
              <a:rPr lang="en-US" altLang="en-US" sz="2000" baseline="30000" dirty="0" smtClean="0"/>
              <a:t>6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69153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4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4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04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04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4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04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04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04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04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04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04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04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AU" altLang="en-US"/>
              <a:t>Chapter 3 — Arithmetic for Computers — </a:t>
            </a:r>
            <a:fld id="{06B7CF06-5228-4CE9-A519-A953E5745D7B}" type="slidenum">
              <a:rPr lang="en-AU" altLang="en-US"/>
              <a:pPr/>
              <a:t>9</a:t>
            </a:fld>
            <a:endParaRPr lang="en-AU" altLang="en-US"/>
          </a:p>
        </p:txBody>
      </p:sp>
      <p:sp>
        <p:nvSpPr>
          <p:cNvPr id="61443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Floating-Point Multiplication</a:t>
            </a:r>
            <a:endParaRPr lang="en-AU" altLang="en-US" smtClean="0"/>
          </a:p>
        </p:txBody>
      </p:sp>
      <p:sp>
        <p:nvSpPr>
          <p:cNvPr id="61444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Now consider a 4-digit binary example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1.000</a:t>
            </a:r>
            <a:r>
              <a:rPr lang="en-US" altLang="en-US" sz="2000" baseline="-25000" dirty="0" smtClean="0"/>
              <a:t>2</a:t>
            </a:r>
            <a:r>
              <a:rPr lang="en-US" altLang="en-US" sz="2000" dirty="0" smtClean="0"/>
              <a:t> × 2</a:t>
            </a:r>
            <a:r>
              <a:rPr lang="en-US" altLang="en-US" sz="2000" baseline="30000" dirty="0" smtClean="0"/>
              <a:t>–1</a:t>
            </a:r>
            <a:r>
              <a:rPr lang="en-US" altLang="en-US" sz="2000" dirty="0" smtClean="0"/>
              <a:t> × –1.110</a:t>
            </a:r>
            <a:r>
              <a:rPr lang="en-US" altLang="en-US" sz="2000" baseline="-25000" dirty="0" smtClean="0"/>
              <a:t>2</a:t>
            </a:r>
            <a:r>
              <a:rPr lang="en-US" altLang="en-US" sz="2000" dirty="0" smtClean="0"/>
              <a:t> × 2</a:t>
            </a:r>
            <a:r>
              <a:rPr lang="en-US" altLang="en-US" sz="2000" baseline="30000" dirty="0" smtClean="0"/>
              <a:t>–2</a:t>
            </a:r>
            <a:r>
              <a:rPr lang="en-US" altLang="en-US" sz="2000" dirty="0" smtClean="0"/>
              <a:t> (0.5 × –0.4375)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1. Add exponents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Unbiased: –1 + –2 = –3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Biased: (–1 + 127) + (–2 + 127) = –3 + 254 – 127 = –3 + 127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2. Multiply </a:t>
            </a:r>
            <a:r>
              <a:rPr lang="en-US" altLang="en-US" sz="2400" dirty="0" err="1" smtClean="0"/>
              <a:t>significands</a:t>
            </a:r>
            <a:endParaRPr lang="en-US" altLang="en-US" sz="2400" dirty="0" smtClean="0"/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1.000</a:t>
            </a:r>
            <a:r>
              <a:rPr lang="en-US" altLang="en-US" sz="2000" baseline="-25000" dirty="0" smtClean="0"/>
              <a:t>2</a:t>
            </a:r>
            <a:r>
              <a:rPr lang="en-US" altLang="en-US" sz="2000" dirty="0" smtClean="0"/>
              <a:t> × 1.110</a:t>
            </a:r>
            <a:r>
              <a:rPr lang="en-US" altLang="en-US" sz="2000" baseline="-25000" dirty="0" smtClean="0"/>
              <a:t>2</a:t>
            </a:r>
            <a:r>
              <a:rPr lang="en-US" altLang="en-US" sz="2000" dirty="0" smtClean="0"/>
              <a:t> = 1.1102  </a:t>
            </a:r>
            <a:r>
              <a:rPr lang="en-US" altLang="en-US" sz="2000" dirty="0" smtClean="0">
                <a:sym typeface="Symbol" pitchFamily="18" charset="2"/>
              </a:rPr>
              <a:t>  </a:t>
            </a:r>
            <a:r>
              <a:rPr lang="en-US" altLang="en-US" sz="2000" dirty="0" smtClean="0"/>
              <a:t>1.110</a:t>
            </a:r>
            <a:r>
              <a:rPr lang="en-US" altLang="en-US" sz="2000" baseline="-25000" dirty="0" smtClean="0"/>
              <a:t>2</a:t>
            </a:r>
            <a:r>
              <a:rPr lang="en-US" altLang="en-US" sz="2000" dirty="0" smtClean="0"/>
              <a:t> × 2</a:t>
            </a:r>
            <a:r>
              <a:rPr lang="en-US" altLang="en-US" sz="2000" baseline="30000" dirty="0" smtClean="0"/>
              <a:t>–3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3. Normalize result &amp; check for over/underflow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1.110</a:t>
            </a:r>
            <a:r>
              <a:rPr lang="en-US" altLang="en-US" sz="2000" baseline="-25000" dirty="0" smtClean="0"/>
              <a:t>2</a:t>
            </a:r>
            <a:r>
              <a:rPr lang="en-US" altLang="en-US" sz="2000" dirty="0" smtClean="0"/>
              <a:t> × 2</a:t>
            </a:r>
            <a:r>
              <a:rPr lang="en-US" altLang="en-US" sz="2000" baseline="30000" dirty="0" smtClean="0"/>
              <a:t>–3</a:t>
            </a:r>
            <a:r>
              <a:rPr lang="en-US" altLang="en-US" sz="2000" dirty="0" smtClean="0"/>
              <a:t> (no change) with no over/underflow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4. Round and renormalize if necessary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1.110</a:t>
            </a:r>
            <a:r>
              <a:rPr lang="en-US" altLang="en-US" sz="2000" baseline="-25000" dirty="0" smtClean="0"/>
              <a:t>2</a:t>
            </a:r>
            <a:r>
              <a:rPr lang="en-US" altLang="en-US" sz="2000" dirty="0" smtClean="0"/>
              <a:t> × 2</a:t>
            </a:r>
            <a:r>
              <a:rPr lang="en-US" altLang="en-US" sz="2000" baseline="30000" dirty="0" smtClean="0"/>
              <a:t>–3</a:t>
            </a:r>
            <a:r>
              <a:rPr lang="en-US" altLang="en-US" sz="2000" dirty="0" smtClean="0"/>
              <a:t> (no change)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5. Determine sign: +</a:t>
            </a:r>
            <a:r>
              <a:rPr lang="en-US" altLang="en-US" sz="2400" dirty="0" err="1" smtClean="0"/>
              <a:t>ve</a:t>
            </a:r>
            <a:r>
              <a:rPr lang="en-US" altLang="en-US" sz="2400" dirty="0" smtClean="0"/>
              <a:t> × –</a:t>
            </a:r>
            <a:r>
              <a:rPr lang="en-US" altLang="en-US" sz="2400" dirty="0" err="1" smtClean="0"/>
              <a:t>ve</a:t>
            </a:r>
            <a:r>
              <a:rPr lang="en-US" altLang="en-US" sz="2400" dirty="0" smtClean="0"/>
              <a:t> </a:t>
            </a:r>
            <a:r>
              <a:rPr lang="en-US" altLang="en-US" sz="2400" dirty="0" smtClean="0">
                <a:sym typeface="Symbol" pitchFamily="18" charset="2"/>
              </a:rPr>
              <a:t> </a:t>
            </a:r>
            <a:r>
              <a:rPr lang="en-US" altLang="en-US" sz="2400" dirty="0" smtClean="0"/>
              <a:t>–</a:t>
            </a:r>
            <a:r>
              <a:rPr lang="en-US" altLang="en-US" sz="2400" dirty="0" err="1" smtClean="0"/>
              <a:t>ve</a:t>
            </a:r>
            <a:endParaRPr lang="en-US" altLang="en-US" sz="2400" dirty="0" smtClean="0"/>
          </a:p>
          <a:p>
            <a:pPr lvl="1" eaLnBrk="1" hangingPunct="1">
              <a:lnSpc>
                <a:spcPct val="90000"/>
              </a:lnSpc>
            </a:pPr>
            <a:r>
              <a:rPr lang="en-US" altLang="en-US" sz="2000" dirty="0" smtClean="0"/>
              <a:t>–1.110</a:t>
            </a:r>
            <a:r>
              <a:rPr lang="en-US" altLang="en-US" sz="2000" baseline="-25000" dirty="0" smtClean="0"/>
              <a:t>2</a:t>
            </a:r>
            <a:r>
              <a:rPr lang="en-US" altLang="en-US" sz="2000" dirty="0" smtClean="0"/>
              <a:t> × 2</a:t>
            </a:r>
            <a:r>
              <a:rPr lang="en-US" altLang="en-US" sz="2000" baseline="30000" dirty="0" smtClean="0"/>
              <a:t>–3</a:t>
            </a:r>
            <a:r>
              <a:rPr lang="en-US" altLang="en-US" sz="2000" dirty="0" smtClean="0"/>
              <a:t>  = –0.21875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4632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1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1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1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14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4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14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14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44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14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144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144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7.1|135.8|23.1|48.8|384.3|2.8|37.4|8.9|34.7|24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2.9|27.8|20.7|7.8|40.5|2.1|55.1|11.6|72.6|1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|44.5|27.5|7.6|15|6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3|52|38|101.8|77.9|105.6|110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6|4.4|59.6|36.3|110.4|10.9|4.8|19.9|15.5|19.8|24.7|324.7|35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22.5|25.6|1.2|1.3|123.3|9.7|52|18.2|5|10.2|7.7|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3|14.3|47.9|53.3|41.5|13.3|8.7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cod4e">
  <a:themeElements>
    <a:clrScheme name="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7667</TotalTime>
  <Words>651</Words>
  <Application>Microsoft Office PowerPoint</Application>
  <PresentationFormat>On-screen Show (4:3)</PresentationFormat>
  <Paragraphs>129</Paragraphs>
  <Slides>10</Slides>
  <Notes>8</Notes>
  <HiddenSlides>0</HiddenSlides>
  <MMClips>10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cod4e</vt:lpstr>
      <vt:lpstr>Aspect</vt:lpstr>
      <vt:lpstr>1_Office Theme</vt:lpstr>
      <vt:lpstr>Computer Architecture  Spring 2020</vt:lpstr>
      <vt:lpstr>Copyright Notice</vt:lpstr>
      <vt:lpstr>Chapter 3</vt:lpstr>
      <vt:lpstr>Floating-Point Addition</vt:lpstr>
      <vt:lpstr>Floating-Point Addition</vt:lpstr>
      <vt:lpstr>FP Adder Hardware</vt:lpstr>
      <vt:lpstr>FP Adder Hardware</vt:lpstr>
      <vt:lpstr>Floating-Point Multiplication</vt:lpstr>
      <vt:lpstr>Floating-Point Multiplication</vt:lpstr>
      <vt:lpstr>FP Arithmetic Hardware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...</dc:title>
  <dc:creator>Peter Ashenden</dc:creator>
  <cp:lastModifiedBy>hamed</cp:lastModifiedBy>
  <cp:revision>53</cp:revision>
  <dcterms:created xsi:type="dcterms:W3CDTF">2008-07-28T10:20:18Z</dcterms:created>
  <dcterms:modified xsi:type="dcterms:W3CDTF">2020-05-27T09:17:42Z</dcterms:modified>
</cp:coreProperties>
</file>

<file path=docProps/thumbnail.jpeg>
</file>